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4"/>
  </p:notesMasterIdLst>
  <p:sldIdLst>
    <p:sldId id="859" r:id="rId3"/>
    <p:sldId id="1017" r:id="rId4"/>
    <p:sldId id="1037" r:id="rId5"/>
    <p:sldId id="1020" r:id="rId6"/>
    <p:sldId id="1038" r:id="rId7"/>
    <p:sldId id="1021" r:id="rId8"/>
    <p:sldId id="1041" r:id="rId9"/>
    <p:sldId id="1022" r:id="rId10"/>
    <p:sldId id="1024" r:id="rId11"/>
    <p:sldId id="1031" r:id="rId12"/>
    <p:sldId id="1026" r:id="rId13"/>
    <p:sldId id="1055" r:id="rId14"/>
    <p:sldId id="1029" r:id="rId15"/>
    <p:sldId id="1030" r:id="rId16"/>
    <p:sldId id="1028" r:id="rId17"/>
    <p:sldId id="1056" r:id="rId18"/>
    <p:sldId id="1042" r:id="rId19"/>
    <p:sldId id="1057" r:id="rId20"/>
    <p:sldId id="1032" r:id="rId21"/>
    <p:sldId id="1033" r:id="rId22"/>
    <p:sldId id="1048" r:id="rId23"/>
    <p:sldId id="1035" r:id="rId24"/>
    <p:sldId id="1044" r:id="rId25"/>
    <p:sldId id="1058" r:id="rId26"/>
    <p:sldId id="1059" r:id="rId27"/>
    <p:sldId id="1060" r:id="rId28"/>
    <p:sldId id="1043" r:id="rId29"/>
    <p:sldId id="1063" r:id="rId30"/>
    <p:sldId id="1061" r:id="rId31"/>
    <p:sldId id="1046" r:id="rId32"/>
    <p:sldId id="1062" r:id="rId33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F2E7"/>
    <a:srgbClr val="D8ECDD"/>
    <a:srgbClr val="2CBBED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05" d="100"/>
          <a:sy n="105" d="100"/>
        </p:scale>
        <p:origin x="13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7" Type="http://schemas.openxmlformats.org/officeDocument/2006/relationships/tableStyles" Target="tableStyles.xml"/><Relationship Id="rId36" Type="http://schemas.openxmlformats.org/officeDocument/2006/relationships/viewProps" Target="viewProps.xml"/><Relationship Id="rId35" Type="http://schemas.openxmlformats.org/officeDocument/2006/relationships/presProps" Target="presProps.xml"/><Relationship Id="rId34" Type="http://schemas.openxmlformats.org/officeDocument/2006/relationships/notesMaster" Target="notesMasters/notesMaster1.xml"/><Relationship Id="rId33" Type="http://schemas.openxmlformats.org/officeDocument/2006/relationships/slide" Target="slides/slide31.xml"/><Relationship Id="rId32" Type="http://schemas.openxmlformats.org/officeDocument/2006/relationships/slide" Target="slides/slide30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 高中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物理 必修 第一册  </a:t>
            </a:r>
            <a:r>
              <a:rPr lang="en-US" altLang="zh-CN" sz="2000" dirty="0" err="1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RMJY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4.png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9.png"/><Relationship Id="rId2" Type="http://schemas.openxmlformats.org/officeDocument/2006/relationships/image" Target="../media/image12.png"/><Relationship Id="rId1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9.png"/><Relationship Id="rId1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23.png"/><Relationship Id="rId3" Type="http://schemas.openxmlformats.org/officeDocument/2006/relationships/image" Target="../media/image22.png"/><Relationship Id="rId2" Type="http://schemas.openxmlformats.org/officeDocument/2006/relationships/image" Target="../media/image12.png"/><Relationship Id="rId1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3.png"/><Relationship Id="rId1" Type="http://schemas.openxmlformats.org/officeDocument/2006/relationships/image" Target="../media/image15.png"/></Relationships>
</file>

<file path=ppt/slides/_rels/slide2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27.png"/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image" Target="../media/image24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8.png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0.png"/><Relationship Id="rId2" Type="http://schemas.openxmlformats.org/officeDocument/2006/relationships/image" Target="../media/image12.png"/><Relationship Id="rId1" Type="http://schemas.openxmlformats.org/officeDocument/2006/relationships/image" Target="../media/image2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0.png"/><Relationship Id="rId1" Type="http://schemas.openxmlformats.org/officeDocument/2006/relationships/image" Target="../media/image15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1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8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3.png"/><Relationship Id="rId1" Type="http://schemas.openxmlformats.org/officeDocument/2006/relationships/image" Target="../media/image3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36.png"/><Relationship Id="rId3" Type="http://schemas.openxmlformats.org/officeDocument/2006/relationships/image" Target="../media/image12.png"/><Relationship Id="rId2" Type="http://schemas.openxmlformats.org/officeDocument/2006/relationships/image" Target="../media/image35.png"/><Relationship Id="rId1" Type="http://schemas.openxmlformats.org/officeDocument/2006/relationships/image" Target="../media/image34.png"/></Relationships>
</file>

<file path=ppt/slides/_rels/slide3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6.png"/><Relationship Id="rId2" Type="http://schemas.openxmlformats.org/officeDocument/2006/relationships/image" Target="../media/image15.png"/><Relationship Id="rId1" Type="http://schemas.openxmlformats.org/officeDocument/2006/relationships/image" Target="../media/image3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21001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</a:t>
            </a: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章  相互作用</a:t>
            </a:r>
            <a:r>
              <a:rPr lang="en-US" altLang="zh-CN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——</a:t>
            </a: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力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34327" y="2820662"/>
            <a:ext cx="11523345" cy="2306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800" b="0" dirty="0">
                <a:solidFill>
                  <a:srgbClr val="000000"/>
                </a:solidFill>
                <a:sym typeface="+mn-ea"/>
              </a:rPr>
              <a:t>1</a:t>
            </a:r>
            <a:r>
              <a:rPr lang="en-US" altLang="zh-CN" sz="4800" b="0" dirty="0">
                <a:solidFill>
                  <a:srgbClr val="000000"/>
                </a:solidFill>
                <a:latin typeface="+mj-ea"/>
                <a:ea typeface="+mj-ea"/>
                <a:sym typeface="+mn-ea"/>
              </a:rPr>
              <a:t>.</a:t>
            </a: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重力与弹力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</a:t>
            </a:r>
            <a:r>
              <a:rPr lang="en-US" altLang="zh-CN" sz="4800" b="0" dirty="0">
                <a:solidFill>
                  <a:srgbClr val="000000"/>
                </a:solidFill>
                <a:latin typeface="+mj-lt"/>
                <a:ea typeface="微软雅黑" panose="020B0503020204020204" pitchFamily="34" charset="-122"/>
              </a:rPr>
              <a:t>2</a:t>
            </a: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课时　弹力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弹力方向的模型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实例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627290" y="1348828"/>
            <a:ext cx="6935832" cy="50540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en-US" altLang="zh-CN" b="1" spc="-15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spc="-15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 b="1" spc="-15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zh-CN" altLang="zh-CN" b="1" spc="-15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广东珠海斗门一中阶段考</a:t>
            </a:r>
            <a:r>
              <a:rPr lang="en-US" altLang="zh-CN" b="1" spc="-15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spc="-15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下列各实例中对力的方向描述正确</a:t>
            </a:r>
            <a:r>
              <a:rPr lang="zh-CN" altLang="zh-CN" b="1" spc="-15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的是</a:t>
            </a:r>
            <a:r>
              <a:rPr lang="en-US" altLang="zh-CN" b="1" spc="-15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spc="-15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spc="-15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spc="-1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丙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丁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图甲中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由于书发生形变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对桌面产生向上的弹力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图乙中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篮球与地面作用时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地面对篮球的弹力方向如图中方向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所示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图丙中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碗对筷子的弹力沿筷子斜向上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如图中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所示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图丁中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绳的拉力沿着绳而指向绳拉伸的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方向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典例1.eps" descr="id:2147491680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58412" y="917051"/>
            <a:ext cx="994484" cy="320124"/>
          </a:xfrm>
          <a:prstGeom prst="rect">
            <a:avLst/>
          </a:prstGeom>
        </p:spPr>
      </p:pic>
      <p:pic>
        <p:nvPicPr>
          <p:cNvPr id="7" name="24答案.eps" descr="id:214749170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3" y="5921377"/>
            <a:ext cx="764309" cy="272473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2638" y="1408106"/>
            <a:ext cx="3961382" cy="1596478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4998" y="1844824"/>
            <a:ext cx="4820725" cy="1053924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352896" y="5848296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000000"/>
                </a:solidFill>
              </a:rPr>
              <a:t>B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24解析.eps" descr="id:2147491694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06574" y="948222"/>
            <a:ext cx="764309" cy="272473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/>
              <a:t> </a:t>
            </a:r>
            <a:r>
              <a:rPr lang="en-US" altLang="zh-CN" dirty="0" smtClean="0"/>
              <a:t>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图甲中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由于书发生形变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对桌面产生向下的弹力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题图乙中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篮球与地面作用时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地面对篮球的弹力方向竖直向上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如图中方向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所示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题图丙中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碗对筷子的弹力应该垂直于接触点的切面指向碗内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题图丁中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绳的拉力沿着绳而指向绳收缩的方向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693" y="2973338"/>
            <a:ext cx="4793272" cy="1931739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78821" y="3467024"/>
            <a:ext cx="5833078" cy="1275248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138609" y="5013176"/>
            <a:ext cx="103969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r>
              <a:rPr lang="zh-CN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                         </a:t>
            </a:r>
            <a:r>
              <a:rPr lang="en-US" altLang="zh-CN" sz="240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     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r>
              <a:rPr lang="zh-CN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                   </a:t>
            </a:r>
            <a:r>
              <a:rPr lang="en-US" altLang="zh-CN" sz="240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        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丙</a:t>
            </a:r>
            <a:r>
              <a:rPr lang="zh-CN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                               </a:t>
            </a:r>
            <a:r>
              <a:rPr lang="en-US" altLang="zh-CN" sz="240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       </a:t>
            </a:r>
            <a:r>
              <a:rPr lang="zh-CN" altLang="zh-CN" sz="2400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丁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1"/>
          <p:cNvSpPr txBox="1"/>
          <p:nvPr/>
        </p:nvSpPr>
        <p:spPr bwMode="auto">
          <a:xfrm>
            <a:off x="360854" y="746120"/>
            <a:ext cx="11485848" cy="3970318"/>
          </a:xfrm>
          <a:prstGeom prst="rect">
            <a:avLst/>
          </a:prstGeom>
          <a:solidFill>
            <a:srgbClr val="E3F2E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弹力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是发生形变的物体由于要恢复原状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而对与它接触的物体产生的作用力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因此弹力总是与施力物体形变的方向相反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或者说与施力物体恢复原状的方向相同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有明显形变的情况下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根据物体的形变方向来判断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弹力的方向与施力物体形变的方向相反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与受力物体形变的方向相同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/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发生微小形变时</a:t>
            </a:r>
            <a:r>
              <a:rPr lang="zh-CN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形变方向不易观察</a:t>
            </a:r>
            <a:r>
              <a:rPr lang="zh-CN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此时应根据物体间接触处的特点来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进行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分析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02382" y="793745"/>
            <a:ext cx="1844833" cy="4731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3616" y="908720"/>
            <a:ext cx="968680" cy="342148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/>
              <a:t> </a:t>
            </a:r>
            <a:r>
              <a:rPr lang="en-US" altLang="zh-CN" dirty="0" smtClean="0"/>
              <a:t>             </a:t>
            </a:r>
            <a:r>
              <a:rPr lang="zh-CN" altLang="zh-CN" b="1" dirty="0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轻</a:t>
            </a:r>
            <a:r>
              <a:rPr lang="zh-CN" altLang="zh-CN" b="1" dirty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绳、轻杆、弹性绳和轻弹簧的</a:t>
            </a:r>
            <a:r>
              <a:rPr lang="zh-CN" altLang="zh-CN" b="1" dirty="0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比较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360852" y="1358379"/>
          <a:ext cx="11485849" cy="4994144"/>
        </p:xfrm>
        <a:graphic>
          <a:graphicData uri="http://schemas.openxmlformats.org/drawingml/2006/table">
            <a:tbl>
              <a:tblPr firstRow="1" firstCol="1" bandRow="1"/>
              <a:tblGrid>
                <a:gridCol w="1595964"/>
                <a:gridCol w="1911096"/>
                <a:gridCol w="2468880"/>
                <a:gridCol w="2441448"/>
                <a:gridCol w="3068461"/>
              </a:tblGrid>
              <a:tr h="402408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3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3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轻绳</a:t>
                      </a:r>
                      <a:endParaRPr lang="zh-CN" sz="23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3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轻杆</a:t>
                      </a:r>
                      <a:endParaRPr lang="zh-CN" sz="23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3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弹性绳</a:t>
                      </a:r>
                      <a:endParaRPr lang="zh-CN" sz="23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3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轻弹簧</a:t>
                      </a:r>
                      <a:endParaRPr lang="zh-CN" sz="23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</a:tr>
              <a:tr h="402408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质量大小</a:t>
                      </a:r>
                      <a:endParaRPr lang="zh-CN" sz="23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3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endParaRPr lang="zh-CN" sz="23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endParaRPr lang="zh-CN" sz="23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endParaRPr lang="zh-CN" sz="23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endParaRPr lang="zh-CN" sz="23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651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形变的种类</a:t>
                      </a:r>
                      <a:endParaRPr lang="zh-CN" sz="23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3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拉伸形变</a:t>
                      </a:r>
                      <a:endParaRPr lang="zh-CN" sz="23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2310" marR="4231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拉伸形变、压缩形变、弯曲形变</a:t>
                      </a:r>
                      <a:endParaRPr lang="zh-CN" sz="23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2310" marR="4231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3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拉伸形变</a:t>
                      </a:r>
                      <a:endParaRPr lang="zh-CN" sz="23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2310" marR="4231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拉伸形变、压缩形变</a:t>
                      </a:r>
                      <a:endParaRPr lang="zh-CN" sz="23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2310" marR="4231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933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形变量大小</a:t>
                      </a:r>
                      <a:endParaRPr lang="zh-CN" sz="23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微小</a:t>
                      </a:r>
                      <a:r>
                        <a:rPr lang="zh-CN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可忽略</a:t>
                      </a:r>
                      <a:endParaRPr lang="zh-CN" sz="23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2310" marR="4231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微小</a:t>
                      </a:r>
                      <a:r>
                        <a:rPr lang="zh-CN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可忽略</a:t>
                      </a:r>
                      <a:endParaRPr lang="zh-CN" sz="23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2310" marR="4231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较大</a:t>
                      </a:r>
                      <a:r>
                        <a:rPr lang="zh-CN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不可忽略</a:t>
                      </a:r>
                      <a:endParaRPr lang="zh-CN" sz="23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2310" marR="4231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较大</a:t>
                      </a:r>
                      <a:r>
                        <a:rPr lang="zh-CN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不可忽略</a:t>
                      </a:r>
                      <a:endParaRPr lang="zh-CN" sz="23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2310" marR="4231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368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弹力方向</a:t>
                      </a:r>
                      <a:endParaRPr lang="zh-CN" sz="23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沿着绳</a:t>
                      </a:r>
                      <a:r>
                        <a:rPr lang="zh-CN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指向绳收缩的方向</a:t>
                      </a:r>
                      <a:endParaRPr lang="zh-CN" sz="23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2310" marR="4231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3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既能沿着杆</a:t>
                      </a:r>
                      <a:r>
                        <a:rPr lang="zh-CN" sz="23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3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也可以跟杆成任意角度</a:t>
                      </a:r>
                      <a:endParaRPr lang="zh-CN" sz="23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2310" marR="4231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沿着弹性绳</a:t>
                      </a:r>
                      <a:r>
                        <a:rPr lang="zh-CN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指向弹性绳收缩的方向</a:t>
                      </a:r>
                      <a:endParaRPr lang="zh-CN" sz="23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2310" marR="4231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沿着弹簧中轴线</a:t>
                      </a:r>
                      <a:r>
                        <a:rPr lang="zh-CN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指向弹簧恢复原长的方向</a:t>
                      </a:r>
                      <a:endParaRPr lang="zh-CN" sz="23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2310" marR="4231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651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弹力大小</a:t>
                      </a:r>
                      <a:endParaRPr lang="zh-CN" sz="23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变化情况</a:t>
                      </a:r>
                      <a:endParaRPr lang="zh-CN" sz="23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3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可以突变</a:t>
                      </a:r>
                      <a:endParaRPr lang="zh-CN" sz="23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2310" marR="4231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3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可以突变</a:t>
                      </a:r>
                      <a:endParaRPr lang="zh-CN" sz="23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2310" marR="4231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3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不能突变</a:t>
                      </a:r>
                      <a:endParaRPr lang="zh-CN" sz="23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2310" marR="4231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3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不能突变</a:t>
                      </a:r>
                      <a:endParaRPr lang="zh-CN" sz="23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2310" marR="4231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   (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 b="1" dirty="0">
                <a:solidFill>
                  <a:srgbClr val="000000"/>
                </a:solidFill>
                <a:ea typeface="+mj-ea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山东青岛四区联考期中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如图所示，在光滑半球状容器内，放置一细杆，细杆与容器的接触点分别为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下列关于细杆在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两点所受支持力的说法正确的是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点处支持力指向球心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是由细杆的形变产生的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点处支持力垂直细杆向上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是由容器的形变产生的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点处支持力垂直细杆斜向左上方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是由容器的形变产生的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点处支持力竖直向上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是由细杆的形变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产生的</a:t>
            </a:r>
            <a:endParaRPr lang="zh-CN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5" name="24典例2.eps" descr="id:2147491708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75220" y="947359"/>
            <a:ext cx="904076" cy="291022"/>
          </a:xfrm>
          <a:prstGeom prst="rect">
            <a:avLst/>
          </a:prstGeom>
        </p:spPr>
      </p:pic>
      <p:pic>
        <p:nvPicPr>
          <p:cNvPr id="8" name="24答案.eps" descr="id:214749172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4833580"/>
            <a:ext cx="764309" cy="272473"/>
          </a:xfrm>
          <a:prstGeom prst="rect">
            <a:avLst/>
          </a:prstGeom>
        </p:spPr>
      </p:pic>
      <p:pic>
        <p:nvPicPr>
          <p:cNvPr id="6" name="as804.jpg" descr="id:2147494179;FounderCES"/>
          <p:cNvPicPr/>
          <p:nvPr/>
        </p:nvPicPr>
        <p:blipFill>
          <a:blip r:embed="rId3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43478" y="2420888"/>
            <a:ext cx="3173095" cy="200660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257780" y="475887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000000"/>
                </a:solidFill>
              </a:rPr>
              <a:t>C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点处支持力方向与球面上该点切面垂直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即指向球心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是由容器的形变产生的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点处支持力方向垂直细杆斜向左上方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是由容器的形变产生的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b="1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4解析.eps" descr="id:2147491694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06574" y="980728"/>
            <a:ext cx="764309" cy="272473"/>
          </a:xfrm>
          <a:prstGeom prst="rect">
            <a:avLst/>
          </a:prstGeom>
        </p:spPr>
      </p:pic>
      <p:pic>
        <p:nvPicPr>
          <p:cNvPr id="5" name="as804.jpg" descr="id:2147494179;FounderCES"/>
          <p:cNvPicPr/>
          <p:nvPr/>
        </p:nvPicPr>
        <p:blipFill>
          <a:blip r:embed="rId2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22998" y="2060848"/>
            <a:ext cx="3173095" cy="2006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60854" y="899327"/>
            <a:ext cx="981824" cy="342567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/>
              <a:t> </a:t>
            </a:r>
            <a:r>
              <a:rPr lang="en-US" altLang="zh-CN" dirty="0" smtClean="0"/>
              <a:t>             </a:t>
            </a:r>
            <a:r>
              <a:rPr lang="zh-CN" altLang="zh-CN" b="1" dirty="0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弹力</a:t>
            </a:r>
            <a:r>
              <a:rPr lang="zh-CN" altLang="zh-CN" b="1" dirty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的产生及有无的判断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弹力的产生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外力作用等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原因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Cambria Math" panose="02040503050406030204" pitchFamily="18" charset="0"/>
                <a:ea typeface="Times New Roman" panose="02020603050405020304" pitchFamily="18" charset="0"/>
                <a:cs typeface="Cambria Math" panose="02040503050406030204" pitchFamily="18" charset="0"/>
              </a:rPr>
              <a:t>⇨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相互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挤压或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拉伸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Cambria Math" panose="02040503050406030204" pitchFamily="18" charset="0"/>
                <a:ea typeface="Times New Roman" panose="02020603050405020304" pitchFamily="18" charset="0"/>
                <a:cs typeface="Cambria Math" panose="02040503050406030204" pitchFamily="18" charset="0"/>
              </a:rPr>
              <a:t>⇨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发生弹性形变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Cambria Math" panose="02040503050406030204" pitchFamily="18" charset="0"/>
                <a:ea typeface="Times New Roman" panose="02020603050405020304" pitchFamily="18" charset="0"/>
                <a:cs typeface="Cambria Math" panose="02040503050406030204" pitchFamily="18" charset="0"/>
              </a:rPr>
              <a:t>⇨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产生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弹力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弹力是否存在的判断方法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直接法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：对于形变比较明显的情况，可以根据弹力产生的条件判断，一是物体间相互接触；二是发生弹性形变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两个条件必须同时满足才有弹力存在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443150" y="1997984"/>
            <a:ext cx="2160240" cy="360040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 bwMode="auto">
          <a:xfrm>
            <a:off x="2981718" y="1997984"/>
            <a:ext cx="2193786" cy="360040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/>
          <p:nvPr/>
        </p:nvSpPr>
        <p:spPr bwMode="auto">
          <a:xfrm>
            <a:off x="5531871" y="1997984"/>
            <a:ext cx="1902201" cy="360040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9" name="矩形 8"/>
          <p:cNvSpPr/>
          <p:nvPr/>
        </p:nvSpPr>
        <p:spPr bwMode="auto">
          <a:xfrm>
            <a:off x="7742246" y="1997984"/>
            <a:ext cx="1299229" cy="360040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对于形变不明显的情况，可用以下方法来判断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利用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假设法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判断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325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可假设在该处把与物体接触的另一物体去掉，看此物体是否还能在原位置保持原来的状态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若能保持原来的状态，则说明物体间无弹力作用；否则，有弹力作用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利用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力的作用效果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判断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325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如果相互接触的物体间存在弹力，则必有相应的作用效果，如使受力物体发生形变或改变受力物体的运动状态，看物体的受力是否与物体的运动状态相符合，从而确定物体所受弹力的有无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24典例3.eps" descr="id:2147491744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75220" y="937834"/>
            <a:ext cx="904076" cy="291022"/>
          </a:xfrm>
          <a:prstGeom prst="rect">
            <a:avLst/>
          </a:prstGeom>
        </p:spPr>
      </p:pic>
      <p:pic>
        <p:nvPicPr>
          <p:cNvPr id="6" name="24答案.eps" descr="id:214749176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4077072"/>
            <a:ext cx="764309" cy="272473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/>
              <a:t> </a:t>
            </a:r>
            <a:r>
              <a:rPr lang="en-US" altLang="zh-CN" dirty="0" smtClean="0"/>
              <a:t>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图所示，在图中画出物体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所受到的弹力的示意图，其中图甲、乙、丙中物体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处于静止状态，图丁中物体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在水平面上匀速滚动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cz260a.jpg" descr="id:2147494214;FounderCES"/>
          <p:cNvPicPr/>
          <p:nvPr/>
        </p:nvPicPr>
        <p:blipFill rotWithShape="1">
          <a:blip r:embed="rId3"/>
          <a:srcRect b="15525"/>
          <a:stretch>
            <a:fillRect/>
          </a:stretch>
        </p:blipFill>
        <p:spPr>
          <a:xfrm>
            <a:off x="2422798" y="1973168"/>
            <a:ext cx="7056784" cy="1521247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1043888" y="3509335"/>
            <a:ext cx="881275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                    </a:t>
            </a:r>
            <a:r>
              <a:rPr lang="zh-CN" altLang="zh-CN" sz="2400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r>
              <a:rPr lang="zh-CN" altLang="zh-CN" sz="240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                 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r>
              <a:rPr lang="zh-CN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                   </a:t>
            </a:r>
            <a:r>
              <a:rPr lang="en-US" altLang="zh-CN" sz="240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   </a:t>
            </a:r>
            <a:r>
              <a:rPr lang="zh-CN" altLang="zh-CN" sz="2400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丙</a:t>
            </a:r>
            <a:r>
              <a:rPr lang="zh-CN" altLang="zh-CN" sz="240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                   </a:t>
            </a:r>
            <a:r>
              <a:rPr lang="zh-CN" altLang="zh-CN" sz="2400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丁</a:t>
            </a:r>
            <a:endParaRPr lang="zh-CN" altLang="en-US" sz="2400" dirty="0"/>
          </a:p>
        </p:txBody>
      </p:sp>
      <p:sp>
        <p:nvSpPr>
          <p:cNvPr id="4" name="矩形 3"/>
          <p:cNvSpPr/>
          <p:nvPr/>
        </p:nvSpPr>
        <p:spPr>
          <a:xfrm>
            <a:off x="1279296" y="3982475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如图所示</a:t>
            </a:r>
            <a:endParaRPr lang="zh-CN" altLang="en-US" dirty="0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7127" y="4350902"/>
            <a:ext cx="7913302" cy="1821596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1043887" y="6109484"/>
            <a:ext cx="881275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                    </a:t>
            </a:r>
            <a:r>
              <a:rPr lang="zh-CN" altLang="zh-CN" sz="2400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r>
              <a:rPr lang="zh-CN" altLang="zh-CN" sz="240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                 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r>
              <a:rPr lang="zh-CN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                   </a:t>
            </a:r>
            <a:r>
              <a:rPr lang="en-US" altLang="zh-CN" sz="240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   </a:t>
            </a:r>
            <a:r>
              <a:rPr lang="zh-CN" altLang="zh-CN" sz="2400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丙</a:t>
            </a:r>
            <a:r>
              <a:rPr lang="zh-CN" altLang="zh-CN" sz="240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                        </a:t>
            </a:r>
            <a:r>
              <a:rPr lang="zh-CN" altLang="zh-CN" sz="2400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丁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80716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</a:t>
            </a:r>
            <a:r>
              <a:rPr lang="zh-CN" altLang="zh-CN" b="1" dirty="0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弹性形变</a:t>
            </a:r>
            <a:r>
              <a:rPr lang="zh-CN" altLang="zh-CN" b="1" dirty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和弹力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形变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形变：物体在力的作用下形状或体积会发生改变，这种变化叫作形变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形变是力的作用效果之一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弹性形变：物体在发生形变后，如果撤去作用力能够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恢复原状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，这种形变叫作弹性形变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弹性限度：如果物体形变过大，超过一定的限度，撤去作用力后物体不能完全恢复原来的形状，这个限度叫作弹性限度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60854" y="1620174"/>
            <a:ext cx="1254116" cy="369395"/>
          </a:xfrm>
          <a:prstGeom prst="rect">
            <a:avLst/>
          </a:prstGeom>
        </p:spPr>
      </p:pic>
      <p:pic>
        <p:nvPicPr>
          <p:cNvPr id="6" name="24知识过.eps" descr="id:2147491630;FounderCES"/>
          <p:cNvPicPr/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88368" y="804441"/>
            <a:ext cx="7723262" cy="5363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24解析.eps" descr="id:2147491694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06574" y="948222"/>
            <a:ext cx="764309" cy="272473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/>
              <a:t> </a:t>
            </a:r>
            <a:r>
              <a:rPr lang="en-US" altLang="zh-CN" dirty="0" smtClean="0"/>
              <a:t>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图甲中的弹力是绳的拉力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应沿绳指向绳收缩的方向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因此弹力方向沿绳向上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题图乙中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点是点与球面相接触的点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弹力方向垂直于球面的切面斜向上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且过球心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点是点与平面相接触的点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弹力方向垂直于杆向上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题图丙中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两点都是球面与平面相接触的点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弹力垂直于接触面或接触面的切面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处弹力方向垂直于挡板向右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处弹力方向垂直于斜面向上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且都过球心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题图丁中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物体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 spc="-15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不管运动与否</a:t>
            </a:r>
            <a:r>
              <a:rPr lang="zh-CN" altLang="zh-CN" b="1" spc="-15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pc="-15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都是平面与球面相接触</a:t>
            </a:r>
            <a:r>
              <a:rPr lang="zh-CN" altLang="zh-CN" b="1" spc="-15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pc="-15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弹力垂直于水平面</a:t>
            </a:r>
            <a:r>
              <a:rPr lang="zh-CN" altLang="zh-CN" b="1" spc="-15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pc="-15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且过球心</a:t>
            </a:r>
            <a:r>
              <a:rPr lang="zh-CN" altLang="zh-CN" b="1" spc="-15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pc="-15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即竖直向上</a:t>
            </a:r>
            <a:r>
              <a:rPr lang="en-US" altLang="zh-CN" b="1" spc="-15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spc="-1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0376" y="4186759"/>
            <a:ext cx="7913302" cy="1821596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327136" y="5945341"/>
            <a:ext cx="881275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                    </a:t>
            </a:r>
            <a:r>
              <a:rPr lang="zh-CN" altLang="zh-CN" sz="2400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r>
              <a:rPr lang="zh-CN" altLang="zh-CN" sz="240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                 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r>
              <a:rPr lang="zh-CN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                   </a:t>
            </a:r>
            <a:r>
              <a:rPr lang="en-US" altLang="zh-CN" sz="240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   </a:t>
            </a:r>
            <a:r>
              <a:rPr lang="zh-CN" altLang="zh-CN" sz="2400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丙</a:t>
            </a:r>
            <a:r>
              <a:rPr lang="zh-CN" altLang="zh-CN" sz="240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                        </a:t>
            </a:r>
            <a:r>
              <a:rPr lang="zh-CN" altLang="zh-CN" sz="2400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丁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394170" y="2081018"/>
            <a:ext cx="741596" cy="60833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568" y="908720"/>
            <a:ext cx="971186" cy="34598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1999393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dirty="0"/>
                  <a:t> </a:t>
                </a:r>
                <a:r>
                  <a:rPr lang="en-US" altLang="zh-CN" dirty="0" smtClean="0"/>
                  <a:t>              </a:t>
                </a:r>
                <a:r>
                  <a:rPr lang="zh-CN" altLang="zh-CN" b="1" dirty="0" smtClean="0">
                    <a:solidFill>
                      <a:srgbClr val="00A45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胡克定律</a:t>
                </a:r>
                <a:r>
                  <a:rPr lang="zh-CN" altLang="zh-CN" b="1" dirty="0">
                    <a:solidFill>
                      <a:srgbClr val="00A45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与图像问题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根据实验数据可作出弹力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与形变量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的关系图像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如图所示，这是一条</a:t>
                </a:r>
                <a:r>
                  <a:rPr lang="zh-CN" altLang="zh-CN" b="1" dirty="0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过原点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的倾斜直线，其斜率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反映了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𝚫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𝑭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𝚫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的大小，故可以根据图像求出弹簧的劲度系数，即</a:t>
                </a:r>
                <a:r>
                  <a:rPr lang="en-US" altLang="zh-CN" b="1" i="1" dirty="0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zh-CN" altLang="zh-CN" b="1" dirty="0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𝚫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𝑭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𝚫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en-US" altLang="zh-CN" b="1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内容占位符 2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1999393"/>
              </a:xfrm>
              <a:blipFill rotWithShape="1">
                <a:blip r:embed="rId3"/>
                <a:stretch>
                  <a:fillRect l="-2" t="-32" r="1" b="2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44094" y="2700114"/>
            <a:ext cx="3721262" cy="34206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  <a:solidFill>
            <a:srgbClr val="E3F2E7"/>
          </a:solidFill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应用胡克定律的三个注意事项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定律的成立是有条件的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即弹簧发生的是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弹性形变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且必须在弹性限度内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表达式中的</a:t>
            </a:r>
            <a:r>
              <a:rPr lang="en-US" altLang="zh-CN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是弹簧的形变量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是弹簧伸长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或缩短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的长度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而不是弹簧的原长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也不是弹簧形变后的实际长度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弹簧伸长或压缩相同长度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弹力大小相等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但方向不同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由于弹簧的形变量</a:t>
            </a:r>
            <a:r>
              <a:rPr lang="en-US" altLang="zh-CN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通常以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cm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为单位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而劲度系数</a:t>
            </a:r>
            <a:r>
              <a:rPr lang="en-US" altLang="zh-CN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又往往以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N/m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为单位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因而在应用时要注意将相关物理量的单位统一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关键提醒.eps" descr="id:2147491800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12171" y="931089"/>
            <a:ext cx="1667741" cy="3290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566" y="924805"/>
            <a:ext cx="968152" cy="321706"/>
          </a:xfrm>
          <a:prstGeom prst="rect">
            <a:avLst/>
          </a:prstGeom>
        </p:spPr>
      </p:pic>
      <p:pic>
        <p:nvPicPr>
          <p:cNvPr id="5" name="24答案.eps" descr="id:214749172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4284262"/>
            <a:ext cx="764309" cy="272473"/>
          </a:xfrm>
          <a:prstGeom prst="rect">
            <a:avLst/>
          </a:prstGeom>
        </p:spPr>
      </p:pic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/>
              <a:t> </a:t>
            </a:r>
            <a:r>
              <a:rPr lang="en-US" altLang="zh-CN" dirty="0" smtClean="0"/>
              <a:t>           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zh-CN" altLang="zh-CN" b="1" dirty="0">
                <a:solidFill>
                  <a:srgbClr val="000000"/>
                </a:solidFill>
                <a:ea typeface="+mj-ea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北京东城区期末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使用两根不同的轻质弹簧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进行实验，分别得到两条弹簧弹力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与弹簧长度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的关系图线如图所示，由图可知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弹簧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的弹力与其长度成正比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弹簧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的原长比弹簧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的短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弹簧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的劲度系数比弹簧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的小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弹簧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的弹力与其形变量成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反比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ef579.jpg" descr="id:214749427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095206" y="2026173"/>
            <a:ext cx="2568575" cy="1978891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234346" y="4189665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000000"/>
                </a:solidFill>
              </a:rPr>
              <a:t>B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24解析.eps" descr="id:2147491694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06574" y="948222"/>
            <a:ext cx="764309" cy="272473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/>
              <a:t> </a:t>
            </a:r>
            <a:r>
              <a:rPr lang="en-US" altLang="zh-CN" dirty="0" smtClean="0"/>
              <a:t>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图像不过原点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可知弹簧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的弹力与其长度不成正比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图像与横轴的交点等于弹簧的原长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可知弹簧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的原长比弹簧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图像的斜率等于弹簧的劲度系数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可知弹簧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的劲度系数比弹簧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弹簧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的弹力与其形变量成正比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ef579.jpg" descr="id:214749427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655046" y="3212976"/>
            <a:ext cx="3107976" cy="21767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3561" y="910425"/>
            <a:ext cx="980491" cy="342032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/>
              <a:t> </a:t>
            </a:r>
            <a:r>
              <a:rPr lang="en-US" altLang="zh-CN" dirty="0" smtClean="0"/>
              <a:t>            </a:t>
            </a:r>
            <a:r>
              <a:rPr lang="zh-CN" altLang="zh-CN" b="1" dirty="0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弹力</a:t>
            </a:r>
            <a:r>
              <a:rPr lang="zh-CN" altLang="zh-CN" b="1" dirty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大小的计算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计算弹力大小的两种方法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公式法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：利用公式</a:t>
            </a:r>
            <a:r>
              <a:rPr lang="en-US" altLang="zh-CN" b="1" i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 dirty="0" err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kx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计算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适用于在弹性限度内的弹簧、橡皮筋等满足胡克定律的物体的弹力的计算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平衡法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：利用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二力平衡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的条件计算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例如悬挂在竖直细绳上的物体处于静止状态时，细绳对物体的拉力大小等于物体的重力大小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对胡克定律的理解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胡克定律的成立条件：弹簧始终在弹性限度内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kx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的理解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是弹簧的形变量，即弹簧的伸长量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或压缩量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，注意不是弹簧形变后的长度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为弹簧的劲度系数，反映弹簧本身的属性，由弹簧自身的长度、粗细、材料等因素决定，与弹力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的大小和形变量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无关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2466762"/>
            <a:ext cx="11485848" cy="1754326"/>
          </a:xfrm>
          <a:solidFill>
            <a:srgbClr val="E3F2E7"/>
          </a:solidFill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如果弹簧的初、末两个状态同是伸长或压缩状态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则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如果弹簧的初、末两个状态分别是伸长和压缩状态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则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关键提醒.eps" descr="id:2147491800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12171" y="2651731"/>
            <a:ext cx="1667741" cy="329045"/>
          </a:xfrm>
          <a:prstGeom prst="rect">
            <a:avLst/>
          </a:prstGeom>
        </p:spPr>
      </p:pic>
      <p:sp>
        <p:nvSpPr>
          <p:cNvPr id="8" name="内容占位符 1"/>
          <p:cNvSpPr txBox="1"/>
          <p:nvPr/>
        </p:nvSpPr>
        <p:spPr bwMode="auto">
          <a:xfrm>
            <a:off x="360854" y="74612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胡克定律的应用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推论式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：由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图像可知，弹簧弹力的变化量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与形变量的变化量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也成正比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  <a:noFill/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如果弹簧的初、末两个状态分别是伸长和压缩状态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则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弹簧弹力的双解问题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确定初状态弹簧所处状态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伸长或压缩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↓</a:t>
            </a:r>
            <a:endParaRPr lang="zh-CN" altLang="zh-CN" sz="1050" dirty="0">
              <a:solidFill>
                <a:srgbClr val="000000"/>
              </a:solidFill>
              <a:latin typeface="+mj-ea"/>
              <a:ea typeface="+mj-ea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确定末状态弹簧所处状态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伸长或压缩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↓</a:t>
            </a:r>
            <a:endParaRPr lang="zh-CN" altLang="zh-CN" sz="1050" dirty="0">
              <a:solidFill>
                <a:srgbClr val="000000"/>
              </a:solidFill>
              <a:latin typeface="+mj-ea"/>
              <a:ea typeface="+mj-ea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确定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物体上升的高度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 bwMode="auto">
          <a:xfrm>
            <a:off x="3452426" y="1961408"/>
            <a:ext cx="5328592" cy="432048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 bwMode="auto">
          <a:xfrm>
            <a:off x="3452426" y="3030770"/>
            <a:ext cx="5328592" cy="432048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/>
          <p:nvPr/>
        </p:nvSpPr>
        <p:spPr bwMode="auto">
          <a:xfrm>
            <a:off x="4708836" y="4161382"/>
            <a:ext cx="3042554" cy="432048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9201494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弹簧串联和并联的处理方法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弹簧串联和并联时，每根弹簧的弹力都遵循胡克定律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弹簧串联时，弹簧间相互作用力大小相等，因此两弹簧的弹力大小相等；弹簧并联时，两弹簧的弹力共同作用在接触物体上，每根弹簧的弹力大小要根据其形变单独应用胡克定律求解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如图所示，弹簧串联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562348" y="980728"/>
            <a:ext cx="2212855" cy="2563888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内容占位符 1"/>
              <p:cNvSpPr txBox="1"/>
              <p:nvPr/>
            </p:nvSpPr>
            <p:spPr bwMode="auto">
              <a:xfrm>
                <a:off x="360854" y="3317258"/>
                <a:ext cx="11485848" cy="14425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0">
                  <a:spcAft>
                    <a:spcPts val="0"/>
                  </a:spcAft>
                </a:pP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有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mg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，串联后等效弹簧的劲度系数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满足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𝒌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𝒌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𝒌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；弹簧并联时有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mg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，若两弹簧原长相等，则并联后等效弹簧的劲度系数还满足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" name="内容占位符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3317258"/>
                <a:ext cx="11485848" cy="1442574"/>
              </a:xfrm>
              <a:prstGeom prst="rect">
                <a:avLst/>
              </a:prstGeom>
              <a:blipFill rotWithShape="1">
                <a:blip r:embed="rId2"/>
                <a:stretch>
                  <a:fillRect l="-2" t="-1" r="1" b="-4323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弹力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概念：发生形变的物体，要恢复原状，对与它接触的物体会产生力的作用，这种力叫作弹力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产生的条件：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物体间直接接触；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接触处发生弹性形变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方向：总是与作用在物体上使物体发生形变的外力的方向相反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压力和支持力的方向跟接触面垂直，指向受力物体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绳子的拉力沿着绳而指向绳收缩的方向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大小：与形变物体的材料、形变量大小有关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9" name="内容占位符 8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4211281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dirty="0"/>
                  <a:t> </a:t>
                </a:r>
                <a:r>
                  <a:rPr lang="en-US" altLang="zh-CN" dirty="0" smtClean="0"/>
                  <a:t>           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两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根劲度系数分别为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的轻质弹簧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串接在一起，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弹簧的一端固定在墙上，如图所示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开始时弹簧均处于原长状态，现用水平力作用在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弹簧的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端并向右缓慢拉动弹簧，使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弹簧的伸长量为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两弹簧均未超出弹性限度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，则此时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弹簧的伸长量也为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弹簧的伸长量为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𝑳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水平力大小为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kL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水平力大小为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i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kL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9" name="内容占位符 8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4211281"/>
              </a:xfrm>
              <a:blipFill rotWithShape="1">
                <a:blip r:embed="rId1"/>
                <a:stretch>
                  <a:fillRect l="-2" t="-15" r="1" b="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940995"/>
            <a:ext cx="936104" cy="314264"/>
          </a:xfrm>
          <a:prstGeom prst="rect">
            <a:avLst/>
          </a:prstGeom>
        </p:spPr>
      </p:pic>
      <p:pic>
        <p:nvPicPr>
          <p:cNvPr id="5" name="24答案.eps" descr="id:214749172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5028735"/>
            <a:ext cx="764309" cy="272473"/>
          </a:xfrm>
          <a:prstGeom prst="rect">
            <a:avLst/>
          </a:prstGeom>
        </p:spPr>
      </p:pic>
      <p:pic>
        <p:nvPicPr>
          <p:cNvPr id="7" name="as262f.jpg" descr="id:2147494326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871070" y="2851760"/>
            <a:ext cx="3688715" cy="1807845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220178" y="4934138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000000"/>
                </a:solidFill>
              </a:rPr>
              <a:t>B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2249911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dirty="0"/>
                  <a:t> </a:t>
                </a:r>
                <a:r>
                  <a:rPr lang="en-US" altLang="zh-CN" dirty="0" smtClean="0"/>
                  <a:t>           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题意知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两根弹簧串接在一起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则两弹簧弹力大小相等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根据胡克定律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kx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可知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与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成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反比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得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弹簧的伸长量为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Δ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𝒌𝑳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𝒌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𝑳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正确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水平力大小为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F'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zh-CN" altLang="zh-CN" b="1" dirty="0">
                    <a:solidFill>
                      <a:srgbClr val="000000"/>
                    </a:solidFill>
                    <a:ea typeface="+mj-ea"/>
                    <a:cs typeface="Times New Roman" panose="02020603050405020304" pitchFamily="18" charset="0"/>
                  </a:rPr>
                  <a:t>·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𝑳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kL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2249911"/>
              </a:xfrm>
              <a:blipFill rotWithShape="1">
                <a:blip r:embed="rId1"/>
                <a:stretch>
                  <a:fillRect l="-2" t="-28" r="1" b="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24解析.eps" descr="id:214749169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980728"/>
            <a:ext cx="764309" cy="272473"/>
          </a:xfrm>
          <a:prstGeom prst="rect">
            <a:avLst/>
          </a:prstGeom>
        </p:spPr>
      </p:pic>
      <p:pic>
        <p:nvPicPr>
          <p:cNvPr id="4" name="as262f.jpg" descr="id:214749432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259420" y="3140968"/>
            <a:ext cx="3688715" cy="18078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3192" y="908720"/>
            <a:ext cx="1308841" cy="346592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/>
              <a:t> </a:t>
            </a:r>
            <a:r>
              <a:rPr lang="en-US" altLang="zh-CN" dirty="0" smtClean="0"/>
              <a:t>                 </a:t>
            </a:r>
            <a:r>
              <a:rPr lang="zh-CN" altLang="zh-CN" b="1" dirty="0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胡克定律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内容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：在弹性限度内，弹簧发生弹性形变时，弹力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的大小跟弹簧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伸长</a:t>
            </a:r>
            <a:r>
              <a:rPr lang="en-US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或缩短</a:t>
            </a:r>
            <a:r>
              <a:rPr lang="en-US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的长度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成正比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公式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i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 dirty="0" err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kx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叫作弹簧的劲度系数，单位是牛顿每米，符号是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N/m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比较而言，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越大，弹簧越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硬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越小，弹簧越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软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567" y="903525"/>
            <a:ext cx="1284475" cy="347879"/>
          </a:xfrm>
          <a:prstGeom prst="rect">
            <a:avLst/>
          </a:prstGeom>
        </p:spPr>
      </p:pic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/>
              <a:t> </a:t>
            </a:r>
            <a:r>
              <a:rPr lang="en-US" altLang="zh-CN" dirty="0" smtClean="0"/>
              <a:t>                 </a:t>
            </a:r>
            <a:r>
              <a:rPr lang="zh-CN" altLang="zh-CN" b="1" dirty="0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实验</a:t>
            </a:r>
            <a:r>
              <a:rPr lang="zh-CN" altLang="zh-CN" b="1" dirty="0">
                <a:solidFill>
                  <a:srgbClr val="00A45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探究弹簧弹力与形变量的关系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实验原理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弹簧的弹力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的测量：弹簧下端悬挂的钩码静止时，弹力大小与所挂钩码的重力大小相等，即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mg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弹簧的伸长量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的确定：弹簧的原长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与挂上钩码后弹簧的长度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可以用刻度尺测出，弹簧的伸长量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图像：建立直角坐标系，作出弹簧弹力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与弹簧伸长量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的关系图像，根据图像可以分析弹簧弹力大小和弹簧伸长量之间的关系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实验步骤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如图所示安装实验装置，用刻度尺测出弹簧下端不挂钩码时弹簧的长度，即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原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长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在弹簧下悬挂一个钩码，平衡时记下弹簧的长度，并记下钩码的重力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增加钩码的个数，重复上述实验过程，将数据填入表格，以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表示弹力，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表示弹簧的长度，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表示弹簧的伸长量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031499" y="4077072"/>
            <a:ext cx="4144557" cy="2153069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871070" y="6082538"/>
            <a:ext cx="272702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r>
              <a:rPr lang="zh-CN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                        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内容占位符 3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3105850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数据处理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以弹簧弹力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大小等于所挂钩码的重力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为纵轴、弹簧的伸长量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为横轴，建立直角坐标系，用描点法作图，得到弹力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随弹簧伸长量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变化的图像，如图乙所示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以弹簧伸长量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为自变量，写出弹力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和弹簧伸长量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之间的函数关系式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关系式中的常数即为弹簧的劲度系数，这个常数也可根据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图线的斜率求得，即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𝑭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en-US" altLang="zh-CN" b="1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" name="内容占位符 3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3105850"/>
              </a:xfrm>
              <a:blipFill rotWithShape="1">
                <a:blip r:embed="rId1"/>
                <a:stretch>
                  <a:fillRect l="-2" t="-20" r="1" b="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414517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dirty="0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常见</a:t>
            </a:r>
            <a:r>
              <a:rPr lang="zh-CN" altLang="zh-CN" b="1" dirty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模型中的弹力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三种常见模型中弹力的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特点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4要点破.eps" descr="id:2147491651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2134766" y="739720"/>
            <a:ext cx="7628890" cy="65913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4259" y="1567519"/>
            <a:ext cx="959793" cy="337706"/>
          </a:xfrm>
          <a:prstGeom prst="rect">
            <a:avLst/>
          </a:prstGeom>
        </p:spPr>
      </p:pic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374260" y="2636912"/>
          <a:ext cx="11472443" cy="3291840"/>
        </p:xfrm>
        <a:graphic>
          <a:graphicData uri="http://schemas.openxmlformats.org/drawingml/2006/table">
            <a:tbl>
              <a:tblPr firstRow="1" firstCol="1" bandRow="1"/>
              <a:tblGrid>
                <a:gridCol w="2383974"/>
                <a:gridCol w="3005780"/>
                <a:gridCol w="6082689"/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模型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方向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特点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轻绳模型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拉力沿绳且指向绳收缩的方向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同一根绳的拉力相等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不同绳有无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结点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是绳的拉力是否相等的判断条件之一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轻弹簧模型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弹力方向沿弹簧中轴线且与弹簧形变方向相反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满足胡克定律且轻弹簧两端受力始终大小相等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与其运动状态无关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弹簧的弹力不能突变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只能渐变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360854" y="836712"/>
          <a:ext cx="11485848" cy="2743200"/>
        </p:xfrm>
        <a:graphic>
          <a:graphicData uri="http://schemas.openxmlformats.org/drawingml/2006/table">
            <a:tbl>
              <a:tblPr firstRow="1" firstCol="1" bandRow="1"/>
              <a:tblGrid>
                <a:gridCol w="1989936"/>
                <a:gridCol w="3096344"/>
                <a:gridCol w="6399568"/>
              </a:tblGrid>
              <a:tr h="45259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模型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方向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特点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</a:tr>
              <a:tr h="181038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轻杆模型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弹力方向不一定沿杆方向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有无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铰链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是杆中弹力是否沿杆方向的判断依据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由转轴或铰链固定的杆中的弹力沿杆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无铰链或转轴固定的杆各处作用力的方向不一定沿杆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5272</Words>
  <Application>WPS 演示</Application>
  <PresentationFormat>自定义</PresentationFormat>
  <Paragraphs>253</Paragraphs>
  <Slides>31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31</vt:i4>
      </vt:variant>
    </vt:vector>
  </HeadingPairs>
  <TitlesOfParts>
    <vt:vector size="43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Cambria Math</vt:lpstr>
      <vt:lpstr>仿宋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徐启全</cp:lastModifiedBy>
  <cp:revision>423</cp:revision>
  <dcterms:created xsi:type="dcterms:W3CDTF">2020-11-06T05:24:00Z</dcterms:created>
  <dcterms:modified xsi:type="dcterms:W3CDTF">2025-06-18T03:18:15Z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2052-12.1.0.21541</vt:lpwstr>
  </property>
  <property fmtid="{D5CDD505-2E9C-101B-9397-08002B2CF9AE}" pid="3" name="ICV">
    <vt:lpwstr>F338F1EE44DD463E8EEBE6112AEB8CCF_12</vt:lpwstr>
  </property>
</Properties>
</file>